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Nunito"/>
      <p:regular r:id="rId26"/>
      <p:bold r:id="rId27"/>
      <p:italic r:id="rId28"/>
      <p:boldItalic r:id="rId29"/>
    </p:embeddedFont>
    <p:embeddedFont>
      <p:font typeface="Constantia"/>
      <p:regular r:id="rId30"/>
      <p:bold r:id="rId31"/>
      <p:italic r:id="rId32"/>
      <p:boldItalic r:id="rId33"/>
    </p:embeddedFont>
    <p:embeddedFont>
      <p:font typeface="Montserrat"/>
      <p:regular r:id="rId34"/>
      <p:bold r:id="rId35"/>
      <p:italic r:id="rId36"/>
      <p:boldItalic r:id="rId37"/>
    </p:embeddedFont>
    <p:embeddedFont>
      <p:font typeface="Maven Pro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regular.fntdata"/><Relationship Id="rId25" Type="http://schemas.openxmlformats.org/officeDocument/2006/relationships/slide" Target="slides/slide21.xml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onstantia-bold.fntdata"/><Relationship Id="rId30" Type="http://schemas.openxmlformats.org/officeDocument/2006/relationships/font" Target="fonts/Constantia-regular.fntdata"/><Relationship Id="rId11" Type="http://schemas.openxmlformats.org/officeDocument/2006/relationships/slide" Target="slides/slide7.xml"/><Relationship Id="rId33" Type="http://schemas.openxmlformats.org/officeDocument/2006/relationships/font" Target="fonts/Constantia-boldItalic.fntdata"/><Relationship Id="rId10" Type="http://schemas.openxmlformats.org/officeDocument/2006/relationships/slide" Target="slides/slide6.xml"/><Relationship Id="rId32" Type="http://schemas.openxmlformats.org/officeDocument/2006/relationships/font" Target="fonts/Constantia-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-bold.fntdata"/><Relationship Id="rId12" Type="http://schemas.openxmlformats.org/officeDocument/2006/relationships/slide" Target="slides/slide8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1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3.xml"/><Relationship Id="rId39" Type="http://schemas.openxmlformats.org/officeDocument/2006/relationships/font" Target="fonts/MavenPro-bold.fntdata"/><Relationship Id="rId16" Type="http://schemas.openxmlformats.org/officeDocument/2006/relationships/slide" Target="slides/slide12.xml"/><Relationship Id="rId38" Type="http://schemas.openxmlformats.org/officeDocument/2006/relationships/font" Target="fonts/MavenPr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sdmay18-10.sd.ece.iastate.edu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en.wikipedia.org/w/index.php?curid=4436580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824000" y="391238"/>
            <a:ext cx="4255500" cy="1872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Patch-clamp testing circuit interface</a:t>
            </a:r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573800" y="2459850"/>
            <a:ext cx="4755900" cy="69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</a:t>
            </a:r>
            <a:r>
              <a:rPr lang="en"/>
              <a:t>dmay18-10 Team</a:t>
            </a:r>
            <a:r>
              <a:rPr lang="en"/>
              <a:t> Member :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/>
              <a:t>Li Qian	         Chenhang Xu	       Daiyuan Ding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200"/>
              <a:t>Ningyuan Zhang	Junhua Hu		Yigao Li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Advisor/Client : Professor Que Long 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867675" y="3779475"/>
            <a:ext cx="43752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Website: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http://sdmay18-10.sd.ece.iastate.edu/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Resources/Cost Estimate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965125" y="1597875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The PC-ONE Whole Cell Patch-Clamp</a:t>
            </a:r>
          </a:p>
          <a:p>
            <a:pPr indent="-3429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Oscilloscope</a:t>
            </a:r>
          </a:p>
          <a:p>
            <a:pPr indent="-3429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Function Generator</a:t>
            </a:r>
          </a:p>
          <a:p>
            <a:pPr indent="-342900" lvl="0" marL="457200" rt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Electrode </a:t>
            </a:r>
          </a:p>
          <a:p>
            <a:pPr indent="0" lvl="0" mar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There is no other financial resources required for our project expect the neuron we are going to buy. The financial fund is ready.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Project Milestones &amp; Schedule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1303800" y="1350825"/>
            <a:ext cx="7030500" cy="3180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Test the PC-ONE patch-clamp with several parameters to make sure it works properly. </a:t>
            </a:r>
          </a:p>
          <a:p>
            <a:pPr indent="0" lvl="0" mar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Set up a prototype of connected patch-clamp with neurons and other necessary equipments</a:t>
            </a:r>
          </a:p>
          <a:p>
            <a:pPr indent="0" lvl="0" mar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Set up the finished patch-clamp as testing interface(as deliverable)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Overall </a:t>
            </a:r>
            <a:r>
              <a:rPr lang="en"/>
              <a:t>Design 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1193125" y="1401675"/>
            <a:ext cx="7030500" cy="3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PC-ONE patch-clamp as an interface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Connect PC-ONE and electrode (use headstage)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BNC cable to connect PC-ONE and oscilloscope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Set up PC-ONE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" sz="1800"/>
              <a:t>Give a voltage to neuron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" sz="1800"/>
              <a:t>Get the the current graph on oscilloscope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Detailed Design </a:t>
            </a: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1303800" y="1231213"/>
            <a:ext cx="7030500" cy="373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buSzPts val="1300"/>
              <a:buChar char="●"/>
            </a:pPr>
            <a:r>
              <a:rPr lang="en"/>
              <a:t>The proposed patch-clamp chip uses the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           Lateral electrodes for trapping cells. </a:t>
            </a:r>
          </a:p>
          <a:p>
            <a:pPr indent="-311150" lvl="0" marL="457200" rtl="0">
              <a:spcBef>
                <a:spcPts val="0"/>
              </a:spcBef>
              <a:buSzPts val="1300"/>
              <a:buChar char="●"/>
            </a:pPr>
            <a:r>
              <a:rPr lang="en"/>
              <a:t>In our design, the electrodes have pipette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          size of  3*3 um  </a:t>
            </a:r>
          </a:p>
          <a:p>
            <a:pPr indent="-311150" lvl="0" marL="457200" rtl="0">
              <a:spcBef>
                <a:spcPts val="0"/>
              </a:spcBef>
              <a:buSzPts val="1300"/>
              <a:buChar char="●"/>
            </a:pPr>
            <a:r>
              <a:rPr lang="en"/>
              <a:t>The AB actuator is designed for cell selection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             </a:t>
            </a:r>
          </a:p>
        </p:txBody>
      </p:sp>
      <p:pic>
        <p:nvPicPr>
          <p:cNvPr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575" y="1518475"/>
            <a:ext cx="3995425" cy="28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Detailed Design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1303800" y="1865850"/>
            <a:ext cx="7030500" cy="266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buSzPts val="1300"/>
              <a:buChar char="●"/>
            </a:pPr>
            <a:r>
              <a:rPr lang="en"/>
              <a:t>AB will generate the positive pressure once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the target cell is identified. </a:t>
            </a:r>
          </a:p>
          <a:p>
            <a:pPr indent="-311150" lvl="0" marL="457200" rtl="0">
              <a:spcBef>
                <a:spcPts val="0"/>
              </a:spcBef>
              <a:buSzPts val="1300"/>
              <a:buChar char="●"/>
            </a:pPr>
            <a:r>
              <a:rPr lang="en"/>
              <a:t>A negative pressure will applied to the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Electrode to capture the cell</a:t>
            </a:r>
          </a:p>
          <a:p>
            <a:pPr indent="-311150" lvl="0" marL="457200" rtl="0">
              <a:spcBef>
                <a:spcPts val="0"/>
              </a:spcBef>
              <a:buSzPts val="1300"/>
              <a:buChar char="●"/>
            </a:pPr>
            <a:r>
              <a:rPr lang="en"/>
              <a:t>In this way, the disadvantage of random cell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 capture for analysis can be avoided. </a:t>
            </a:r>
          </a:p>
        </p:txBody>
      </p:sp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726" y="1597876"/>
            <a:ext cx="3973275" cy="22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Detailed Design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buSzPts val="1300"/>
              <a:buChar char="●"/>
            </a:pPr>
            <a:r>
              <a:rPr lang="en"/>
              <a:t>The left side </a:t>
            </a:r>
            <a:r>
              <a:rPr lang="en"/>
              <a:t>is</a:t>
            </a:r>
            <a:r>
              <a:rPr lang="en"/>
              <a:t> the cell flowing channel, we will input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the </a:t>
            </a:r>
            <a:r>
              <a:rPr lang="en"/>
              <a:t>electrode</a:t>
            </a:r>
            <a:r>
              <a:rPr lang="en"/>
              <a:t> in two middle holes and use pipette to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catch the cell on the right side. </a:t>
            </a:r>
          </a:p>
          <a:p>
            <a:pPr indent="-311150" lvl="0" marL="457200" rtl="0">
              <a:spcBef>
                <a:spcPts val="0"/>
              </a:spcBef>
              <a:buSzPts val="1300"/>
              <a:buChar char="●"/>
            </a:pPr>
            <a:r>
              <a:rPr lang="en"/>
              <a:t>The advantage for this microchip is we can catch two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cells at the same time.  </a:t>
            </a:r>
          </a:p>
        </p:txBody>
      </p:sp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750" y="918675"/>
            <a:ext cx="2590800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Hardware/Platform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883225" y="1467725"/>
            <a:ext cx="3787800" cy="332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PC-ONE Patch-Clamp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Oscilloscope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Function Generator (Power Supply)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Cell model (micro chip)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 b="39238" l="0" r="2884" t="32925"/>
          <a:stretch/>
        </p:blipFill>
        <p:spPr>
          <a:xfrm>
            <a:off x="4901375" y="663113"/>
            <a:ext cx="4047826" cy="8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 rotWithShape="1">
          <a:blip r:embed="rId4">
            <a:alphaModFix/>
          </a:blip>
          <a:srcRect b="25522" l="8096" r="8088" t="24619"/>
          <a:stretch/>
        </p:blipFill>
        <p:spPr>
          <a:xfrm>
            <a:off x="5104525" y="1533325"/>
            <a:ext cx="3493699" cy="15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 rotWithShape="1">
          <a:blip r:embed="rId5">
            <a:alphaModFix/>
          </a:blip>
          <a:srcRect b="46505" l="7163" r="7154" t="3676"/>
          <a:stretch/>
        </p:blipFill>
        <p:spPr>
          <a:xfrm>
            <a:off x="5208825" y="3091950"/>
            <a:ext cx="3432924" cy="149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6">
            <a:alphaModFix/>
          </a:blip>
          <a:srcRect b="9346" l="8587" r="32390" t="0"/>
          <a:stretch/>
        </p:blipFill>
        <p:spPr>
          <a:xfrm>
            <a:off x="2985800" y="2846024"/>
            <a:ext cx="1915571" cy="220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Prototype Implementations</a:t>
            </a:r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350" y="1202500"/>
            <a:ext cx="5039600" cy="387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Test Plan</a:t>
            </a:r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883225" y="1337825"/>
            <a:ext cx="7451100" cy="3193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the First Semester, we planned to finish up the PC-ONE tests without neuron involved. The modes we chose to test are “whole cell” and “speed test”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 sz="1800"/>
              <a:t>For the Second Semester, we planned to test the whole interface with the neuron connected and collect test data.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Current status</a:t>
            </a:r>
          </a:p>
        </p:txBody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1303800" y="1441750"/>
            <a:ext cx="7030500" cy="315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We have finished up with the whole cell mode test of PC-ONE functionality and the Speed test mode current simulation with prefered data output:</a:t>
            </a: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 b="2879" l="9359" r="7514" t="15780"/>
          <a:stretch/>
        </p:blipFill>
        <p:spPr>
          <a:xfrm>
            <a:off x="0" y="2537150"/>
            <a:ext cx="2808100" cy="206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 rotWithShape="1">
          <a:blip r:embed="rId4">
            <a:alphaModFix/>
          </a:blip>
          <a:srcRect b="13852" l="0" r="2884" t="0"/>
          <a:stretch/>
        </p:blipFill>
        <p:spPr>
          <a:xfrm>
            <a:off x="3033325" y="2543977"/>
            <a:ext cx="3077350" cy="204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 rotWithShape="1">
          <a:blip r:embed="rId5">
            <a:alphaModFix/>
          </a:blip>
          <a:srcRect b="8642" l="0" r="3185" t="0"/>
          <a:stretch/>
        </p:blipFill>
        <p:spPr>
          <a:xfrm>
            <a:off x="6188850" y="2543987"/>
            <a:ext cx="2892544" cy="2047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Task responsibility/contributions of Team members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980700" y="1799175"/>
            <a:ext cx="3012600" cy="307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Ningyuan Zhang: Projet Programmer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100"/>
              <a:t>Draft documents, set up remainder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Daiyuan Ding     : Web Engineer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100"/>
              <a:t>Maintain website, upload documents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Junhua Hu	       : Project Designer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100"/>
              <a:t>Design setup, test setup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4452075" y="1803675"/>
            <a:ext cx="3711300" cy="30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Chenhang Xu     : Communication Leader</a:t>
            </a: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Contact with advisor and client</a:t>
            </a: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Li Qian	       : Team Leader</a:t>
            </a: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Follow up activities of project and team</a:t>
            </a: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Yigao Li	       : Test Engineer</a:t>
            </a: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Test the correctness of setups.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Plan for Next Year</a:t>
            </a: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Figure out a method to use PC-10 headstage to run speed test.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Connect the design module and patch-clamp together, running perfectly.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 sz="1800"/>
              <a:t>Test the circuit </a:t>
            </a:r>
            <a:r>
              <a:rPr lang="en" sz="1800"/>
              <a:t>multiple</a:t>
            </a:r>
            <a:r>
              <a:rPr lang="en" sz="1800"/>
              <a:t> times, and record the results.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Reference</a:t>
            </a:r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910275" y="1272625"/>
            <a:ext cx="7424100" cy="325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[1]By Winter20jb - I illusrtated this diagram on my computer, CC BY-SA 3.0,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https://en.wikipedia.org/w/index.php?curid=44365802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[2]: Zhongcheng Gong, Krithika Nagarajan, Siva Penmetsal, David Millsl, and Long Quel,  A patch-clamp device with integrated actuators for cell selection and positioning, Institute for Micromanufacturing, Louisiana Tech University, USA, School of Biological Science, Louisiana Tech University, USA.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Problem State</a:t>
            </a:r>
            <a:r>
              <a:rPr lang="en" sz="3600">
                <a:solidFill>
                  <a:schemeClr val="lt1"/>
                </a:solidFill>
              </a:rPr>
              <a:t>ment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1056750" y="165820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nstantia"/>
              <a:buChar char="●"/>
            </a:pPr>
            <a:r>
              <a:rPr lang="en" sz="11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Patch-clamp is a technology to catch cell with tiny clamp and observe the bioelectricity behavior of the cell. Our project is focusing on how to build up a set of electric environment and circuit to provide operational interface between the patch-clamp and electron microscope with the neurons cells. 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984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nstantia"/>
              <a:buChar char="●"/>
            </a:pPr>
            <a:r>
              <a:rPr lang="en" sz="11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We planned to attach an electrode to the membrane of neuron and connect it with appropriate headstage as the input to PC-ONE, and then use oscilloscope connected to PC-ONE to get the output from the current graph.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984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nstantia"/>
              <a:buChar char="●"/>
            </a:pPr>
            <a:r>
              <a:rPr lang="en" sz="11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PC-ONE Patch/Whole Cell Clamp is the main tool we use to build our interface.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Conceptual Sketch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1423400" y="3213600"/>
            <a:ext cx="48816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457200" lvl="0" marL="0" rtl="0">
              <a:spcBef>
                <a:spcPts val="0"/>
              </a:spcBef>
              <a:buNone/>
            </a:pPr>
            <a:r>
              <a:rPr lang="en"/>
              <a:t>Basic Structure:</a:t>
            </a:r>
          </a:p>
          <a:p>
            <a:pPr indent="45720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●"/>
            </a:pPr>
            <a:r>
              <a:rPr lang="en" sz="1100">
                <a:latin typeface="Constantia"/>
                <a:ea typeface="Constantia"/>
                <a:cs typeface="Constantia"/>
                <a:sym typeface="Constantia"/>
              </a:rPr>
              <a:t>Using glass pipette to capture a cell for characterization of cellular ion channels.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●"/>
            </a:pPr>
            <a:r>
              <a:rPr lang="en" sz="1100">
                <a:latin typeface="Constantia"/>
                <a:ea typeface="Constantia"/>
                <a:cs typeface="Constantia"/>
                <a:sym typeface="Constantia"/>
              </a:rPr>
              <a:t>Connect the pipette to the Headstage and the PC-One Whole Cell Patch-Clamp.</a:t>
            </a:r>
          </a:p>
          <a:p>
            <a:pPr indent="-298450" lvl="0" marL="457200">
              <a:spcBef>
                <a:spcPts val="0"/>
              </a:spcBef>
              <a:buSzPts val="1100"/>
              <a:buFont typeface="Constantia"/>
              <a:buChar char="●"/>
            </a:pPr>
            <a:r>
              <a:rPr lang="en" sz="1100">
                <a:latin typeface="Constantia"/>
                <a:ea typeface="Constantia"/>
                <a:cs typeface="Constantia"/>
                <a:sym typeface="Constantia"/>
              </a:rPr>
              <a:t>Connect the PC-One Whole Cell Patch-Clamp with the Oscilloscope for the measurements.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700" y="1434300"/>
            <a:ext cx="2908962" cy="1785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ll-Attached_Patch_Clamp.png" id="300" name="Shape 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3400" y="1434300"/>
            <a:ext cx="2375275" cy="178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1251850" y="649425"/>
            <a:ext cx="7030500" cy="76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200"/>
              <a:t>Functional Requirements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565300" y="1285875"/>
            <a:ext cx="8403600" cy="3115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Functional Requirements:</a:t>
            </a:r>
          </a:p>
          <a:p>
            <a:pPr indent="-342900" lvl="0" marL="4572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tantia"/>
              <a:buChar char="●"/>
            </a:pPr>
            <a:r>
              <a:rPr lang="en"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Patch-clamp could catch neuron.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tantia"/>
              <a:buChar char="●"/>
            </a:pPr>
            <a:r>
              <a:rPr lang="en"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Current could be observed through PC-ONE interface with low noise.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Constantia"/>
              <a:buChar char="●"/>
            </a:pPr>
            <a:r>
              <a:rPr lang="en"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Neuron must be alive during operation.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Non-Functional Requirements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1303800" y="1350825"/>
            <a:ext cx="7030500" cy="318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Non-Functional Requirements:</a:t>
            </a:r>
          </a:p>
          <a:p>
            <a:pPr indent="-311150" lvl="0" marL="4572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nstantia"/>
              <a:buChar char="●"/>
            </a:pPr>
            <a:r>
              <a:rPr lang="en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We need to strictly follow the equipment manual to operate all operations to fulfill the project requirements. 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nstantia"/>
              <a:buChar char="●"/>
            </a:pPr>
            <a:r>
              <a:rPr lang="en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We have to strictly follow the safety guide of labolarity to make the experiment process safely.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nstantia"/>
              <a:buChar char="●"/>
            </a:pPr>
            <a:r>
              <a:rPr lang="en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We have to cite every sources we used during the development, and ensure that the project is totally independent.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nstantia"/>
              <a:buChar char="●"/>
            </a:pPr>
            <a:r>
              <a:rPr lang="en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Plan regular meeting with client to make sure the project is meeting the requirements.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nstantia"/>
              <a:buChar char="●"/>
            </a:pPr>
            <a:r>
              <a:rPr lang="en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Timely maintain the project to avoid critical bugs.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onstantia"/>
              <a:buChar char="●"/>
            </a:pPr>
            <a:r>
              <a:rPr lang="en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Refresh reports and document on time to meet current process.</a:t>
            </a:r>
          </a:p>
          <a:p>
            <a:pPr indent="-31115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300"/>
              <a:buFont typeface="Constantia"/>
              <a:buChar char="●"/>
            </a:pPr>
            <a:r>
              <a:rPr lang="en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For ethics rules, we need to follow IEEE ethics code[1].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Market survey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1303800" y="1475000"/>
            <a:ext cx="7030500" cy="311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patch clamp technique is a laboratory technique and it is the gold standard to research the ion channel. </a:t>
            </a:r>
          </a:p>
          <a:p>
            <a:pPr indent="-3302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It is the best technique can provide for low-noise measuring of current.</a:t>
            </a:r>
          </a:p>
          <a:p>
            <a:pPr indent="-3302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Provides access to the inside of the cell </a:t>
            </a:r>
          </a:p>
          <a:p>
            <a:pPr indent="-330200" lvl="0" marL="457200">
              <a:lnSpc>
                <a:spcPct val="200000"/>
              </a:lnSpc>
              <a:spcBef>
                <a:spcPts val="0"/>
              </a:spcBef>
              <a:buSzPts val="1600"/>
              <a:buChar char="●"/>
            </a:pPr>
            <a:r>
              <a:rPr lang="en" sz="1600"/>
              <a:t>Allow one to measure current through ion channels VS voltage, time, temperature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Technical Constraints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1303800" y="170430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tantia"/>
              <a:buChar char="●"/>
            </a:pPr>
            <a:r>
              <a:rPr lang="en"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Only use PC-ONE as our interface instead of other interfaces on the market.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tantia"/>
              <a:buChar char="●"/>
            </a:pPr>
            <a:r>
              <a:rPr lang="en"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Only focused on the Voltage Clamp method and neuron is the only type of cell we need to observe.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Constantia"/>
              <a:buChar char="●"/>
            </a:pPr>
            <a:r>
              <a:rPr lang="en" sz="1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Only use the PC-10 Headstage.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Potential Risks &amp; Mitigation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1303800" y="1597875"/>
            <a:ext cx="7030500" cy="289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Technical difficulties.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Lack of background knowledge.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Weak organizational management of team.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Lack of communication with advisor.</a:t>
            </a:r>
          </a:p>
          <a:p>
            <a:pPr indent="0" lvl="0" marL="0" rtl="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 </a:t>
            </a:r>
          </a:p>
          <a:p>
            <a:pPr indent="0" lvl="0" marL="0" rtl="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We will try our bests to overcome these difficulties with more detailed rules and seek any possible help to solve the problems.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